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278" r:id="rId2"/>
    <p:sldId id="1577" r:id="rId3"/>
    <p:sldId id="1663" r:id="rId4"/>
    <p:sldId id="1578" r:id="rId5"/>
    <p:sldId id="1664" r:id="rId6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CCCC00"/>
    <a:srgbClr val="9900CC"/>
    <a:srgbClr val="3333CC"/>
    <a:srgbClr val="008000"/>
    <a:srgbClr val="FF5050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848" autoAdjust="0"/>
    <p:restoredTop sz="94652" autoAdjust="0"/>
  </p:normalViewPr>
  <p:slideViewPr>
    <p:cSldViewPr>
      <p:cViewPr varScale="1">
        <p:scale>
          <a:sx n="83" d="100"/>
          <a:sy n="83" d="100"/>
        </p:scale>
        <p:origin x="859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BCA3597-0FE2-47C0-9AB1-1A842FED857C}" type="datetimeFigureOut">
              <a:rPr lang="zh-TW" altLang="en-US"/>
              <a:pPr>
                <a:defRPr/>
              </a:pPr>
              <a:t>2022/9/8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F2D45D0-F16A-4155-A1D9-E56E8E1D93C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9034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D7856E4-ADA5-4ADA-9ED5-D21EC935BC0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059971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</p:grpSp>
      <p:grpSp>
        <p:nvGrpSpPr>
          <p:cNvPr id="24" name="Group 27"/>
          <p:cNvGrpSpPr>
            <a:grpSpLocks/>
          </p:cNvGrpSpPr>
          <p:nvPr/>
        </p:nvGrpSpPr>
        <p:grpSpPr bwMode="auto">
          <a:xfrm>
            <a:off x="1219200" y="6324600"/>
            <a:ext cx="6434138" cy="323850"/>
            <a:chOff x="768" y="3984"/>
            <a:chExt cx="4053" cy="204"/>
          </a:xfrm>
        </p:grpSpPr>
        <p:pic>
          <p:nvPicPr>
            <p:cNvPr id="25" name="Picture 28" descr="namemark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68" y="3984"/>
              <a:ext cx="960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" name="Rectangle 29"/>
            <p:cNvSpPr>
              <a:spLocks noChangeArrowheads="1"/>
            </p:cNvSpPr>
            <p:nvPr/>
          </p:nvSpPr>
          <p:spPr bwMode="auto">
            <a:xfrm>
              <a:off x="1776" y="4015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lgg@cs.ntust.edu.tw</a:t>
              </a:r>
            </a:p>
          </p:txBody>
        </p:sp>
      </p:grpSp>
      <p:sp>
        <p:nvSpPr>
          <p:cNvPr id="14643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4643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27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8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D9741-B163-4736-BC55-E6F19B53D16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9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7B6E0-65F0-46F5-8D4B-131B117C0E1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48450" y="0"/>
            <a:ext cx="2057400" cy="576421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76250" y="0"/>
            <a:ext cx="6019800" cy="5764213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368630-B14F-4F12-A8D0-86F252FF863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A1653-0B7F-4026-AC60-8D33F9DA815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887F7-7D9F-4FA1-9959-5607D8D8C09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39F97-9D76-401B-BD77-E8E3AD9D48E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FA815-69B6-4B33-B7AA-EA7A21F4404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B99A2-C615-4044-A782-B8E261424D5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94EE7-1137-4E35-A40D-EE5B48F48C6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DEB84-AE16-4D6A-A184-D3548EE12BE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F47F4-6CB2-4C1B-A9C1-FC1267F676C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FE8C8-C5C5-47E1-B46A-D7F19A8CC42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mailto:lgg@cs.ntust.edu.tw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grpSp>
          <p:nvGrpSpPr>
            <p:cNvPr id="1046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1CF113D-92AF-4BEC-A0A5-D30B9FF498E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5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036" name="Picture 28" descr="namemark2"/>
            <p:cNvPicPr>
              <a:picLocks noChangeAspect="1" noChangeArrowheads="1"/>
            </p:cNvPicPr>
            <p:nvPr userDrawn="1"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1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3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egwoguang.site/cmap/course/management/01management.html" TargetMode="External"/><Relationship Id="rId2" Type="http://schemas.openxmlformats.org/officeDocument/2006/relationships/hyperlink" Target="mailto:lgg@cs.ntust.edu.tw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E9F9C4-810D-446B-9223-CE2DBA0DA8D9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385763" y="684213"/>
            <a:ext cx="8505825" cy="1447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4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管理與企業倫理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971550" y="2708275"/>
            <a:ext cx="7344866" cy="3096989"/>
          </a:xfrm>
          <a:prstGeom prst="rect">
            <a:avLst/>
          </a:prstGeom>
          <a:solidFill>
            <a:srgbClr val="080A54"/>
          </a:solidFill>
          <a:ln w="57150" cmpd="thinThick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endParaRPr lang="en-US" altLang="zh-TW" sz="1200" b="1" dirty="0">
              <a:effectLst>
                <a:outerShdw blurRad="38100" dist="38100" dir="2700000" algn="tl">
                  <a:srgbClr val="000000"/>
                </a:outerShdw>
              </a:effectLst>
              <a:ea typeface="標楷體" pitchFamily="65" charset="-120"/>
            </a:endParaRPr>
          </a:p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r>
              <a:rPr lang="zh-TW" altLang="en-US" sz="2800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國立台灣科技大學管理學院資訊管理系</a:t>
            </a:r>
          </a:p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r>
              <a:rPr lang="zh-TW" altLang="en-US" sz="2800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李國光</a:t>
            </a:r>
          </a:p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endParaRPr lang="zh-TW" altLang="en-US" sz="1200" b="1" dirty="0">
              <a:effectLst>
                <a:outerShdw blurRad="38100" dist="38100" dir="2700000" algn="tl">
                  <a:srgbClr val="000000"/>
                </a:outerShdw>
              </a:effectLst>
              <a:ea typeface="標楷體" pitchFamily="65" charset="-120"/>
            </a:endParaRPr>
          </a:p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r>
              <a:rPr lang="zh-TW" altLang="en-US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研究室：</a:t>
            </a:r>
            <a:r>
              <a:rPr lang="en-US" altLang="zh-TW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T2-407-2   Tel: 2737-6782   Fax: 2737-6777</a:t>
            </a:r>
          </a:p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r>
              <a:rPr lang="en-US" altLang="zh-TW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E-mail: </a:t>
            </a:r>
            <a:r>
              <a:rPr lang="en-US" altLang="zh-TW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  <a:hlinkClick r:id="rId2"/>
              </a:rPr>
              <a:t>lgg@cs.ntust.edu.tw</a:t>
            </a:r>
          </a:p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r>
              <a:rPr lang="zh-TW" altLang="en-US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教學資源： </a:t>
            </a:r>
            <a:r>
              <a:rPr lang="en-US" altLang="zh-TW" b="1" dirty="0">
                <a:hlinkClick r:id="rId3"/>
              </a:rPr>
              <a:t>https://www.leegwoguang.site/cmap/course/management/01management.html</a:t>
            </a:r>
            <a:endParaRPr lang="en-US" altLang="zh-TW" b="1" dirty="0">
              <a:effectLst>
                <a:outerShdw blurRad="38100" dist="38100" dir="2700000" algn="tl">
                  <a:srgbClr val="000000"/>
                </a:outerShdw>
              </a:effectLst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639C36-FECB-451D-9F30-25C7D058BD73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201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/>
              <a:t>教學目標與方式</a:t>
            </a:r>
          </a:p>
        </p:txBody>
      </p:sp>
      <p:sp>
        <p:nvSpPr>
          <p:cNvPr id="20183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268413"/>
            <a:ext cx="8272463" cy="5160983"/>
          </a:xfrm>
          <a:solidFill>
            <a:srgbClr val="000000"/>
          </a:solidFill>
        </p:spPr>
        <p:txBody>
          <a:bodyPr/>
          <a:lstStyle/>
          <a:p>
            <a:pPr eaLnBrk="1" hangingPunct="1"/>
            <a:r>
              <a:rPr kumimoji="0" lang="zh-TW" altLang="en-US" sz="2600" dirty="0"/>
              <a:t>「管理」是一門科學的，也是藝術的學問。本課程一方面透過課堂講授方式，說明</a:t>
            </a:r>
            <a:r>
              <a:rPr lang="zh-TW" altLang="en-US" sz="2600" dirty="0"/>
              <a:t>管理的意涵與基本理論之外，另一方面也將藉由對企業個案的近距離觀察與討論，來促進學生對管理內涵的了解。</a:t>
            </a:r>
            <a:endParaRPr lang="en-US" altLang="zh-TW" sz="2600" dirty="0"/>
          </a:p>
          <a:p>
            <a:pPr eaLnBrk="1" hangingPunct="1"/>
            <a:r>
              <a:rPr lang="zh-TW" altLang="en-US" sz="2600" dirty="0"/>
              <a:t>本課程旨在引導學生了解管理的意涵、管理的思想與演進、管理的各項功能與程序等理論，以建立管理的基本素養。</a:t>
            </a:r>
          </a:p>
          <a:p>
            <a:pPr eaLnBrk="1" hangingPunct="1"/>
            <a:r>
              <a:rPr lang="zh-TW" altLang="en-US" sz="2600" dirty="0"/>
              <a:t>本課程將包含國內外企業案例、管理實務、管理範例等。</a:t>
            </a:r>
            <a:endParaRPr lang="en-US" altLang="zh-TW" sz="2600" dirty="0"/>
          </a:p>
        </p:txBody>
      </p:sp>
      <p:pic>
        <p:nvPicPr>
          <p:cNvPr id="4101" name="Picture 4" descr="j0323767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285852" y="285728"/>
            <a:ext cx="1000125" cy="7048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830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259CC5-96EB-457D-BD44-1E000285E5E2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212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171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/>
              <a:t>課程進度表</a:t>
            </a:r>
          </a:p>
        </p:txBody>
      </p:sp>
      <p:pic>
        <p:nvPicPr>
          <p:cNvPr id="5124" name="Picture 3" descr="j0236503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940425" y="188913"/>
            <a:ext cx="576263" cy="560387"/>
          </a:xfrm>
          <a:noFill/>
        </p:spPr>
      </p:pic>
      <p:graphicFrame>
        <p:nvGraphicFramePr>
          <p:cNvPr id="2124935" name="Group 13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24635239"/>
              </p:ext>
            </p:extLst>
          </p:nvPr>
        </p:nvGraphicFramePr>
        <p:xfrm>
          <a:off x="412750" y="1052513"/>
          <a:ext cx="8407400" cy="4782757"/>
        </p:xfrm>
        <a:graphic>
          <a:graphicData uri="http://schemas.openxmlformats.org/drawingml/2006/table">
            <a:tbl>
              <a:tblPr/>
              <a:tblGrid>
                <a:gridCol w="954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8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6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98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週別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教學內容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教學內容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教學計畫、</a:t>
                      </a: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ch01 </a:t>
                      </a: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管理與組織概論</a:t>
                      </a:r>
                      <a:endParaRPr kumimoji="1" lang="en-US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</a:t>
                      </a:r>
                      <a:endParaRPr kumimoji="1" lang="en-US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ch10 </a:t>
                      </a: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人力資源管理</a:t>
                      </a:r>
                      <a:endParaRPr kumimoji="1" lang="en-US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ch11 </a:t>
                      </a: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管理團隊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ch02 </a:t>
                      </a: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管理的演進</a:t>
                      </a:r>
                      <a:endParaRPr kumimoji="1" lang="en-US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ch03 </a:t>
                      </a: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組織文化與環境的限制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ch12 </a:t>
                      </a: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管理變革與創新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ch05 </a:t>
                      </a: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社會責任與管理道德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ch13 </a:t>
                      </a: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瞭解個人行為</a:t>
                      </a:r>
                      <a:endParaRPr kumimoji="1" lang="en-US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ch14 </a:t>
                      </a: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管理者與溝通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ch05 </a:t>
                      </a: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社會責任與管理道德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ch15 </a:t>
                      </a: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激勵員工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ch06 </a:t>
                      </a: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管理者就是決策者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ch15 </a:t>
                      </a: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激勵員工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ch07 </a:t>
                      </a: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規劃的基礎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ch16 </a:t>
                      </a: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管理者即領導者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ch08 </a:t>
                      </a: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策略管理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ch16 </a:t>
                      </a: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管理者即領導者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ch09 </a:t>
                      </a: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組織的結構與設計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ch17 </a:t>
                      </a:r>
                      <a:r>
                        <a:rPr kumimoji="1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控制</a:t>
                      </a:r>
                      <a:r>
                        <a:rPr kumimoji="1" lang="zh-TW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的基礎</a:t>
                      </a:r>
                      <a:endParaRPr kumimoji="1" lang="zh-TW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期中分組作業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期末分組作業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820E6-9541-4E6B-BEB0-3DC7972D772E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196975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ea typeface="標楷體" pitchFamily="65" charset="-120"/>
              </a:rPr>
              <a:t>參考教材</a:t>
            </a:r>
          </a:p>
        </p:txBody>
      </p:sp>
      <p:sp>
        <p:nvSpPr>
          <p:cNvPr id="2019331" name="Rectangle 3"/>
          <p:cNvSpPr>
            <a:spLocks noChangeArrowheads="1"/>
          </p:cNvSpPr>
          <p:nvPr/>
        </p:nvSpPr>
        <p:spPr bwMode="auto">
          <a:xfrm>
            <a:off x="611188" y="1412875"/>
            <a:ext cx="8077200" cy="46799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9875" indent="-269875">
              <a:spcBef>
                <a:spcPct val="20000"/>
              </a:spcBef>
              <a:buFontTx/>
              <a:buChar char="•"/>
            </a:pPr>
            <a:r>
              <a:rPr lang="zh-TW" altLang="en-US" sz="2800" dirty="0">
                <a:latin typeface="Times New Roman" pitchFamily="18" charset="0"/>
                <a:ea typeface="標楷體" pitchFamily="65" charset="-120"/>
              </a:rPr>
              <a:t>指定教科書：</a:t>
            </a:r>
            <a:endParaRPr lang="en-US" altLang="zh-TW" sz="2800" dirty="0">
              <a:latin typeface="Times New Roman" pitchFamily="18" charset="0"/>
              <a:ea typeface="標楷體" pitchFamily="65" charset="-120"/>
            </a:endParaRPr>
          </a:p>
          <a:p>
            <a:pPr marL="269875" indent="-269875">
              <a:spcBef>
                <a:spcPct val="20000"/>
              </a:spcBef>
              <a:buFontTx/>
              <a:buChar char="•"/>
            </a:pPr>
            <a:r>
              <a:rPr lang="zh-TW" altLang="en-US" sz="2800" b="1" dirty="0">
                <a:latin typeface="+mj-ea"/>
                <a:ea typeface="+mj-ea"/>
              </a:rPr>
              <a:t>管理學 </a:t>
            </a:r>
            <a:r>
              <a:rPr lang="en-US" altLang="zh-TW" sz="2800" b="1" dirty="0">
                <a:latin typeface="+mj-ea"/>
                <a:ea typeface="+mj-ea"/>
              </a:rPr>
              <a:t>(</a:t>
            </a:r>
            <a:r>
              <a:rPr lang="en-US" sz="2800" b="1" dirty="0">
                <a:latin typeface="+mj-ea"/>
                <a:ea typeface="+mj-ea"/>
              </a:rPr>
              <a:t>Robbins/ Management)</a:t>
            </a:r>
            <a:r>
              <a:rPr lang="zh-TW" altLang="en-US" sz="2800" b="1" dirty="0">
                <a:latin typeface="+mj-ea"/>
                <a:ea typeface="+mj-ea"/>
              </a:rPr>
              <a:t>，林孟彥、</a:t>
            </a:r>
            <a:endParaRPr lang="en-US" altLang="zh-TW" sz="2800" b="1" dirty="0">
              <a:latin typeface="+mj-ea"/>
              <a:ea typeface="+mj-ea"/>
            </a:endParaRPr>
          </a:p>
          <a:p>
            <a:pPr marL="269875" indent="-269875">
              <a:spcBef>
                <a:spcPct val="20000"/>
              </a:spcBef>
            </a:pPr>
            <a:r>
              <a:rPr lang="zh-TW" altLang="en-US" sz="2800" b="1" dirty="0">
                <a:latin typeface="+mj-ea"/>
                <a:ea typeface="+mj-ea"/>
              </a:rPr>
              <a:t>  林均妍 </a:t>
            </a:r>
            <a:r>
              <a:rPr lang="zh-TW" altLang="en-US" sz="2800" dirty="0">
                <a:latin typeface="+mj-ea"/>
                <a:ea typeface="+mj-ea"/>
              </a:rPr>
              <a:t>作</a:t>
            </a:r>
            <a:r>
              <a:rPr lang="en-US" altLang="zh-TW" sz="2800" dirty="0">
                <a:latin typeface="+mj-ea"/>
                <a:ea typeface="+mj-ea"/>
              </a:rPr>
              <a:t>/</a:t>
            </a:r>
            <a:r>
              <a:rPr lang="zh-TW" altLang="en-US" sz="2800" dirty="0">
                <a:latin typeface="+mj-ea"/>
                <a:ea typeface="+mj-ea"/>
              </a:rPr>
              <a:t>譯者，華泰。</a:t>
            </a:r>
            <a:r>
              <a:rPr lang="zh-TW" altLang="en-US" sz="2800" b="1" dirty="0">
                <a:latin typeface="+mj-ea"/>
                <a:ea typeface="+mj-ea"/>
              </a:rPr>
              <a:t> </a:t>
            </a:r>
            <a:endParaRPr lang="zh-TW" altLang="en-US" sz="2800" dirty="0">
              <a:latin typeface="Times New Roman" pitchFamily="18" charset="0"/>
              <a:ea typeface="標楷體" pitchFamily="65" charset="-120"/>
            </a:endParaRPr>
          </a:p>
          <a:p>
            <a:pPr marL="269875" indent="-269875">
              <a:spcBef>
                <a:spcPct val="20000"/>
              </a:spcBef>
              <a:buFontTx/>
              <a:buChar char="•"/>
            </a:pPr>
            <a:r>
              <a:rPr lang="zh-TW" altLang="en-US" sz="2800" dirty="0">
                <a:latin typeface="Times New Roman" pitchFamily="18" charset="0"/>
                <a:ea typeface="標楷體" pitchFamily="65" charset="-120"/>
              </a:rPr>
              <a:t>其他參考書：</a:t>
            </a:r>
            <a:endParaRPr lang="en-US" altLang="zh-TW" sz="2800" dirty="0">
              <a:latin typeface="Times New Roman" pitchFamily="18" charset="0"/>
              <a:ea typeface="標楷體" pitchFamily="65" charset="-120"/>
            </a:endParaRPr>
          </a:p>
          <a:p>
            <a:pPr marL="269875" indent="-269875">
              <a:spcBef>
                <a:spcPct val="20000"/>
              </a:spcBef>
            </a:pPr>
            <a:r>
              <a:rPr lang="zh-TW" altLang="en-US" sz="2800" dirty="0">
                <a:latin typeface="Times New Roman" pitchFamily="18" charset="0"/>
                <a:ea typeface="標楷體" pitchFamily="65" charset="-120"/>
              </a:rPr>
              <a:t>     中山大學企管系，</a:t>
            </a:r>
            <a:r>
              <a:rPr lang="zh-TW" altLang="en-US" sz="2800" i="1" dirty="0">
                <a:latin typeface="Times New Roman" pitchFamily="18" charset="0"/>
                <a:ea typeface="標楷體" pitchFamily="65" charset="-120"/>
              </a:rPr>
              <a:t>管理學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</a:rPr>
              <a:t>，前程。</a:t>
            </a:r>
          </a:p>
          <a:p>
            <a:pPr marL="541338" lvl="1" indent="-92075">
              <a:spcBef>
                <a:spcPct val="20000"/>
              </a:spcBef>
            </a:pPr>
            <a:r>
              <a:rPr lang="zh-TW" altLang="en-US" sz="2800" dirty="0">
                <a:latin typeface="Times New Roman" pitchFamily="18" charset="0"/>
                <a:ea typeface="標楷體" pitchFamily="65" charset="-120"/>
              </a:rPr>
              <a:t>黃恆獎、王仕茹、李文瑞 著，</a:t>
            </a:r>
            <a:r>
              <a:rPr lang="zh-TW" altLang="en-US" sz="2800" i="1" dirty="0">
                <a:latin typeface="Times New Roman" pitchFamily="18" charset="0"/>
                <a:ea typeface="標楷體" pitchFamily="65" charset="-120"/>
              </a:rPr>
              <a:t>管理學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</a:rPr>
              <a:t>，華泰</a:t>
            </a:r>
          </a:p>
          <a:p>
            <a:pPr marL="541338" lvl="1" indent="-92075">
              <a:spcBef>
                <a:spcPct val="20000"/>
              </a:spcBef>
            </a:pPr>
            <a:r>
              <a:rPr lang="en-US" altLang="zh-TW" sz="2800" dirty="0">
                <a:latin typeface="Times New Roman" pitchFamily="18" charset="0"/>
                <a:ea typeface="標楷體" pitchFamily="65" charset="-120"/>
              </a:rPr>
              <a:t>Stephen P. Robbins, </a:t>
            </a:r>
            <a:r>
              <a:rPr lang="en-US" altLang="zh-TW" sz="2800" i="1" dirty="0">
                <a:latin typeface="Times New Roman" pitchFamily="18" charset="0"/>
                <a:ea typeface="標楷體" pitchFamily="65" charset="-120"/>
              </a:rPr>
              <a:t>Managing Today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</a:rPr>
              <a:t>, Prentice Hall.</a:t>
            </a:r>
          </a:p>
          <a:p>
            <a:pPr marL="541338" lvl="1" indent="-92075">
              <a:spcBef>
                <a:spcPct val="20000"/>
              </a:spcBef>
            </a:pPr>
            <a:r>
              <a:rPr lang="en-US" altLang="zh-TW" sz="2800" dirty="0">
                <a:latin typeface="Times New Roman" pitchFamily="18" charset="0"/>
                <a:ea typeface="標楷體" pitchFamily="65" charset="-120"/>
              </a:rPr>
              <a:t>Peter </a:t>
            </a:r>
            <a:r>
              <a:rPr lang="en-US" altLang="zh-TW" sz="2800" dirty="0" err="1">
                <a:latin typeface="Times New Roman" pitchFamily="18" charset="0"/>
                <a:ea typeface="標楷體" pitchFamily="65" charset="-120"/>
              </a:rPr>
              <a:t>Senge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</a:rPr>
              <a:t>著，郭進隆 譯，</a:t>
            </a:r>
            <a:r>
              <a:rPr lang="zh-TW" altLang="en-US" sz="2800" i="1" dirty="0">
                <a:latin typeface="Times New Roman" pitchFamily="18" charset="0"/>
                <a:ea typeface="標楷體" pitchFamily="65" charset="-120"/>
              </a:rPr>
              <a:t>第五項修練：學習型組織的藝術與實務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</a:rPr>
              <a:t>，天下文化出版，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</a:rPr>
              <a:t>1994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</a:rPr>
              <a:t>。</a:t>
            </a:r>
          </a:p>
          <a:p>
            <a:pPr marL="541338" lvl="1" indent="-92075">
              <a:spcBef>
                <a:spcPct val="20000"/>
              </a:spcBef>
              <a:spcAft>
                <a:spcPct val="30000"/>
              </a:spcAft>
            </a:pPr>
            <a:endParaRPr lang="en-US" altLang="zh-TW" sz="2800" dirty="0">
              <a:latin typeface="Times New Roman" pitchFamily="18" charset="0"/>
              <a:ea typeface="標楷體" pitchFamily="65" charset="-120"/>
            </a:endParaRPr>
          </a:p>
        </p:txBody>
      </p:sp>
      <p:pic>
        <p:nvPicPr>
          <p:cNvPr id="6149" name="Picture 4" descr="j025442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85988" y="188913"/>
            <a:ext cx="142875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933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10D324-2CBF-4BA6-A52A-63F0968E4D67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212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34161" y="135731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/>
              <a:t>成績考評</a:t>
            </a:r>
          </a:p>
        </p:txBody>
      </p:sp>
      <p:graphicFrame>
        <p:nvGraphicFramePr>
          <p:cNvPr id="2125854" name="Group 3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18126272"/>
              </p:ext>
            </p:extLst>
          </p:nvPr>
        </p:nvGraphicFramePr>
        <p:xfrm>
          <a:off x="1138238" y="1800233"/>
          <a:ext cx="6170066" cy="1625537"/>
        </p:xfrm>
        <a:graphic>
          <a:graphicData uri="http://schemas.openxmlformats.org/drawingml/2006/table">
            <a:tbl>
              <a:tblPr/>
              <a:tblGrid>
                <a:gridCol w="11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4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794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考評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項目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心得分享與參與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期中分</a:t>
                      </a:r>
                      <a:endParaRPr kumimoji="1" lang="en-US" altLang="zh-TW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組作業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期末分</a:t>
                      </a:r>
                      <a:endParaRPr kumimoji="1" lang="en-US" altLang="zh-TW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組作業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195" name="Picture 26" descr="j0236462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380312" y="4293096"/>
            <a:ext cx="1831751" cy="1831750"/>
          </a:xfrm>
          <a:noFill/>
        </p:spPr>
      </p:pic>
      <p:sp>
        <p:nvSpPr>
          <p:cNvPr id="2" name="文字方塊 1"/>
          <p:cNvSpPr txBox="1"/>
          <p:nvPr/>
        </p:nvSpPr>
        <p:spPr>
          <a:xfrm>
            <a:off x="614220" y="3913755"/>
            <a:ext cx="81547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/>
              <a:t>每一位同學每週課後，須在</a:t>
            </a:r>
            <a:r>
              <a:rPr lang="en-US" altLang="zh-TW" dirty="0"/>
              <a:t>Moodle</a:t>
            </a:r>
            <a:r>
              <a:rPr lang="zh-TW" altLang="en-US" dirty="0"/>
              <a:t>「管理與企業倫理課程學習心得討論區」</a:t>
            </a:r>
            <a:endParaRPr lang="en-US" altLang="zh-TW" dirty="0"/>
          </a:p>
          <a:p>
            <a:r>
              <a:rPr lang="zh-TW" altLang="en-US" dirty="0"/>
              <a:t>     分享該週課程學習心得。</a:t>
            </a:r>
            <a:endParaRPr lang="en-US" altLang="zh-TW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/>
              <a:t>各組於期中、期末須繳交作業的</a:t>
            </a:r>
            <a:r>
              <a:rPr lang="en-US" altLang="zh-TW" dirty="0" err="1"/>
              <a:t>ppt</a:t>
            </a:r>
            <a:r>
              <a:rPr lang="zh-TW" altLang="en-US" dirty="0"/>
              <a:t>檔案、</a:t>
            </a:r>
            <a:r>
              <a:rPr lang="en-US" altLang="zh-TW" dirty="0"/>
              <a:t>20</a:t>
            </a:r>
            <a:r>
              <a:rPr lang="zh-TW" altLang="en-US" dirty="0"/>
              <a:t>分鐘為限的口頭專題</a:t>
            </a:r>
            <a:endParaRPr lang="en-US" altLang="zh-TW" dirty="0"/>
          </a:p>
          <a:p>
            <a:r>
              <a:rPr lang="zh-TW" altLang="en-US" dirty="0"/>
              <a:t>     報告錄影檔案。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km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Skm</Template>
  <TotalTime>4948</TotalTime>
  <Words>430</Words>
  <Application>Microsoft Office PowerPoint</Application>
  <PresentationFormat>如螢幕大小 (4:3)</PresentationFormat>
  <Paragraphs>86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新細明體</vt:lpstr>
      <vt:lpstr>標楷體</vt:lpstr>
      <vt:lpstr>Arial</vt:lpstr>
      <vt:lpstr>Symbol</vt:lpstr>
      <vt:lpstr>Times New Roman</vt:lpstr>
      <vt:lpstr>Skm</vt:lpstr>
      <vt:lpstr>PowerPoint 簡報</vt:lpstr>
      <vt:lpstr>教學目標與方式</vt:lpstr>
      <vt:lpstr>課程進度表</vt:lpstr>
      <vt:lpstr>PowerPoint 簡報</vt:lpstr>
      <vt:lpstr>成績考評</vt:lpstr>
    </vt:vector>
  </TitlesOfParts>
  <Company>NTUST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Lgg</dc:creator>
  <cp:lastModifiedBy>李國光</cp:lastModifiedBy>
  <cp:revision>378</cp:revision>
  <cp:lastPrinted>1999-12-18T10:03:18Z</cp:lastPrinted>
  <dcterms:created xsi:type="dcterms:W3CDTF">2004-05-12T11:05:56Z</dcterms:created>
  <dcterms:modified xsi:type="dcterms:W3CDTF">2022-09-08T07:21:54Z</dcterms:modified>
</cp:coreProperties>
</file>